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74" r:id="rId5"/>
    <p:sldId id="276" r:id="rId6"/>
    <p:sldId id="279" r:id="rId7"/>
    <p:sldId id="282" r:id="rId8"/>
    <p:sldId id="261" r:id="rId9"/>
    <p:sldId id="277" r:id="rId10"/>
    <p:sldId id="283" r:id="rId11"/>
    <p:sldId id="281" r:id="rId12"/>
    <p:sldId id="28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0" autoAdjust="0"/>
  </p:normalViewPr>
  <p:slideViewPr>
    <p:cSldViewPr snapToGrid="0">
      <p:cViewPr varScale="1">
        <p:scale>
          <a:sx n="76" d="100"/>
          <a:sy n="76" d="100"/>
        </p:scale>
        <p:origin x="-120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zialaemter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y7ndMyp6sEKcGWV2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iend.mfa.gov.ua/#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EAC9A9-89A1-43A1-9287-57A5EC1F2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7786" y="394083"/>
            <a:ext cx="10107795" cy="391665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4400" b="1" dirty="0">
                <a:latin typeface="Times New Roman"/>
                <a:ea typeface="Times New Roman"/>
              </a:rPr>
              <a:t>ПРАВОВИЙ СТАТУС УКРАЇНЦІВ, ЩО ОТРИМАЛИ ТИМЧАСОВИЙ ЗАХИСТ В ФРН</a:t>
            </a:r>
            <a:endParaRPr lang="ru-RU" sz="4400" dirty="0">
              <a:latin typeface="Calibri"/>
              <a:ea typeface="Calibri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AD35BDEC-FB35-485B-B6CF-25FC401B2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428" y="4380289"/>
            <a:ext cx="11136085" cy="1400024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b="1" dirty="0">
                <a:latin typeface="Times New Roman"/>
                <a:ea typeface="Times New Roman"/>
              </a:rPr>
              <a:t>Менджул М. В.,</a:t>
            </a:r>
            <a:endParaRPr lang="ru-RU" dirty="0">
              <a:latin typeface="Calibri"/>
              <a:ea typeface="Calibri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/>
                <a:ea typeface="Times New Roman"/>
              </a:rPr>
              <a:t>докторка юридичних наук, професорка,</a:t>
            </a:r>
            <a:endParaRPr lang="ru-RU" dirty="0">
              <a:latin typeface="Calibri"/>
              <a:ea typeface="Calibri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/>
                <a:ea typeface="Times New Roman"/>
              </a:rPr>
              <a:t>заступниця декана юридичного факультету з наукової роботи</a:t>
            </a:r>
            <a:endParaRPr lang="ru-RU" dirty="0">
              <a:latin typeface="Calibri"/>
              <a:ea typeface="Calibri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/>
                <a:ea typeface="Times New Roman"/>
              </a:rPr>
              <a:t>ДВНЗ «Ужгородський національний університет»,</a:t>
            </a:r>
            <a:endParaRPr lang="ru-RU" dirty="0"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1" y="800100"/>
            <a:ext cx="10254342" cy="51435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1D1D1B"/>
                </a:solidFill>
                <a:latin typeface="ProbaPro"/>
              </a:rPr>
              <a:t>	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За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посиланням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https://bamf-navi.bamf.de/de/Themen/Behoerden/ </a:t>
            </a:r>
            <a:r>
              <a:rPr lang="ru-RU" sz="2800" dirty="0" err="1" smtClean="0">
                <a:solidFill>
                  <a:srgbClr val="1D1D1B"/>
                </a:solidFill>
                <a:latin typeface="ProbaPro"/>
              </a:rPr>
              <a:t>можна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 smtClean="0">
                <a:solidFill>
                  <a:srgbClr val="1D1D1B"/>
                </a:solidFill>
                <a:latin typeface="ProbaPro"/>
              </a:rPr>
              <a:t>знайти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b="1" dirty="0" err="1" smtClean="0">
                <a:solidFill>
                  <a:srgbClr val="1D1D1B"/>
                </a:solidFill>
                <a:latin typeface="ProbaPro"/>
              </a:rPr>
              <a:t>перелік</a:t>
            </a:r>
            <a:r>
              <a:rPr lang="ru-RU" sz="2800" b="1" dirty="0" smtClean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ProbaPro"/>
              </a:rPr>
              <a:t>відповідних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ProbaPro"/>
              </a:rPr>
              <a:t>компетентних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ProbaPro"/>
              </a:rPr>
              <a:t>органів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за </a:t>
            </a:r>
            <a:r>
              <a:rPr lang="ru-RU" sz="2800" dirty="0" err="1" smtClean="0">
                <a:solidFill>
                  <a:srgbClr val="1D1D1B"/>
                </a:solidFill>
                <a:latin typeface="ProbaPro"/>
              </a:rPr>
              <a:t>місцем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 smtClean="0">
                <a:solidFill>
                  <a:srgbClr val="1D1D1B"/>
                </a:solidFill>
                <a:latin typeface="ProbaPro"/>
              </a:rPr>
              <a:t>перебуванням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 ВПО у 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ФРН та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зможете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обрати 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час для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прийому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. </a:t>
            </a:r>
            <a:endParaRPr lang="ru-RU" sz="2800" b="1" dirty="0" smtClean="0">
              <a:solidFill>
                <a:srgbClr val="1D1D1B"/>
              </a:solidFill>
              <a:latin typeface="ProbaPro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	Для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отримання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2800" b="1" dirty="0" err="1">
                <a:solidFill>
                  <a:srgbClr val="1D1D1B"/>
                </a:solidFill>
                <a:latin typeface="ProbaPro"/>
              </a:rPr>
              <a:t>соціального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ProbaPro"/>
              </a:rPr>
              <a:t>забезпечення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слід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звернутись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до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служби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соціального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захисту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(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нім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. </a:t>
            </a:r>
            <a:r>
              <a:rPr lang="en-US" sz="2800" dirty="0" err="1">
                <a:solidFill>
                  <a:srgbClr val="1D1D1B"/>
                </a:solidFill>
                <a:latin typeface="ProbaPro"/>
              </a:rPr>
              <a:t>Sozialamt</a:t>
            </a:r>
            <a:r>
              <a:rPr lang="en-US" sz="2800" dirty="0">
                <a:solidFill>
                  <a:srgbClr val="1D1D1B"/>
                </a:solidFill>
                <a:latin typeface="ProbaPro"/>
              </a:rPr>
              <a:t>) 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за </a:t>
            </a:r>
            <a:r>
              <a:rPr lang="ru-RU" sz="2800" dirty="0" err="1" smtClean="0">
                <a:solidFill>
                  <a:srgbClr val="1D1D1B"/>
                </a:solidFill>
                <a:latin typeface="ProbaPro"/>
              </a:rPr>
              <a:t>місцем</a:t>
            </a:r>
            <a:r>
              <a:rPr lang="ru-RU" sz="2800" dirty="0" smtClean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реєстрації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.</a:t>
            </a:r>
            <a:r>
              <a:rPr lang="ru-RU" sz="2800" b="1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На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сторінці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en-US" sz="2800" dirty="0">
                <a:solidFill>
                  <a:srgbClr val="004BC1"/>
                </a:solidFill>
                <a:latin typeface="ProbaPro"/>
                <a:hlinkClick r:id="rId2"/>
              </a:rPr>
              <a:t>sozialaemter.com</a:t>
            </a:r>
            <a:r>
              <a:rPr lang="en-US" sz="2800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розміщено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список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всіх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служб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соціального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захисту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федеральних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 земель </a:t>
            </a:r>
            <a:r>
              <a:rPr lang="ru-RU" sz="2800" dirty="0" err="1">
                <a:solidFill>
                  <a:srgbClr val="1D1D1B"/>
                </a:solidFill>
                <a:latin typeface="ProbaPro"/>
              </a:rPr>
              <a:t>Німеччини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66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86" y="604157"/>
            <a:ext cx="10360562" cy="5306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Times New Roman"/>
                <a:ea typeface="Times New Roman"/>
              </a:rPr>
              <a:t>	Розмір </a:t>
            </a:r>
            <a:r>
              <a:rPr lang="uk-UA" sz="2800" dirty="0">
                <a:latin typeface="Times New Roman"/>
                <a:ea typeface="Times New Roman"/>
              </a:rPr>
              <a:t>соціальних </a:t>
            </a:r>
            <a:r>
              <a:rPr lang="uk-UA" sz="2800" dirty="0" smtClean="0">
                <a:latin typeface="Times New Roman"/>
                <a:ea typeface="Times New Roman"/>
              </a:rPr>
              <a:t>виплат може різнитися </a:t>
            </a:r>
            <a:r>
              <a:rPr lang="uk-UA" sz="2800" dirty="0">
                <a:latin typeface="Times New Roman"/>
                <a:ea typeface="Times New Roman"/>
              </a:rPr>
              <a:t>у залежності від федеральної землі. За загальним правилом кожному дорослому виплачується 367 євро на місяць, дорослим віком до 25 років, які проживають із батьками – 294 євро, підліткам (14-17 р.) – 326 євро, дітям від 6 до 14 років – 326 євро, дітям до шести років – 249 </a:t>
            </a:r>
            <a:r>
              <a:rPr lang="uk-UA" sz="2800" dirty="0" smtClean="0">
                <a:latin typeface="Times New Roman"/>
                <a:ea typeface="Times New Roman"/>
              </a:rPr>
              <a:t>євро. </a:t>
            </a:r>
            <a:r>
              <a:rPr lang="uk-UA" sz="2800" dirty="0">
                <a:latin typeface="Times New Roman"/>
                <a:ea typeface="Times New Roman"/>
              </a:rPr>
              <a:t>Після реєстрації можна отримати дозвіл на перебування, процедура може тривати півтори і більше місяця.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849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8944" y="522514"/>
            <a:ext cx="9715910" cy="5355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1D1D1B"/>
                </a:solidFill>
                <a:latin typeface="ProbaPro"/>
              </a:rPr>
              <a:t>	</a:t>
            </a:r>
            <a:r>
              <a:rPr lang="ru-RU" sz="2800" dirty="0" err="1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потрібне</a:t>
            </a:r>
            <a:r>
              <a:rPr lang="ru-RU" sz="2800" dirty="0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медичне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800" dirty="0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до Центру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біженців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Берліні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адресою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err="1">
                <a:solidFill>
                  <a:srgbClr val="004BC1"/>
                </a:solidFill>
                <a:latin typeface="Times New Roman" pitchFamily="18" charset="0"/>
                <a:cs typeface="Times New Roman" pitchFamily="18" charset="0"/>
                <a:hlinkClick r:id="rId2" tooltip=" (Відкриття в новому вікні)"/>
              </a:rPr>
              <a:t>Оранієнбургер</a:t>
            </a:r>
            <a:r>
              <a:rPr lang="ru-RU" sz="2800" dirty="0">
                <a:solidFill>
                  <a:srgbClr val="004BC1"/>
                </a:solidFill>
                <a:latin typeface="Times New Roman" pitchFamily="18" charset="0"/>
                <a:cs typeface="Times New Roman" pitchFamily="18" charset="0"/>
                <a:hlinkClick r:id="rId2" tooltip=" (Відкриття в новому вікні)"/>
              </a:rPr>
              <a:t> </a:t>
            </a:r>
            <a:r>
              <a:rPr lang="ru-RU" sz="2800" dirty="0" err="1">
                <a:solidFill>
                  <a:srgbClr val="004BC1"/>
                </a:solidFill>
                <a:latin typeface="Times New Roman" pitchFamily="18" charset="0"/>
                <a:cs typeface="Times New Roman" pitchFamily="18" charset="0"/>
                <a:hlinkClick r:id="rId2" tooltip=" (Відкриття в новому вікні)"/>
              </a:rPr>
              <a:t>штрассе</a:t>
            </a:r>
            <a:r>
              <a:rPr lang="ru-RU" sz="2800" dirty="0">
                <a:solidFill>
                  <a:srgbClr val="004BC1"/>
                </a:solidFill>
                <a:latin typeface="Times New Roman" pitchFamily="18" charset="0"/>
                <a:cs typeface="Times New Roman" pitchFamily="18" charset="0"/>
                <a:hlinkClick r:id="rId2" tooltip=" (Відкриття в новому вікні)"/>
              </a:rPr>
              <a:t>, 285, 13437 </a:t>
            </a:r>
            <a:r>
              <a:rPr lang="ru-RU" sz="2800" dirty="0" err="1">
                <a:solidFill>
                  <a:srgbClr val="004BC1"/>
                </a:solidFill>
                <a:latin typeface="Times New Roman" pitchFamily="18" charset="0"/>
                <a:cs typeface="Times New Roman" pitchFamily="18" charset="0"/>
                <a:hlinkClick r:id="rId2" tooltip=" (Відкриття в новому вікні)"/>
              </a:rPr>
              <a:t>Берлін-Райнікендорф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Oranienburger</a:t>
            </a:r>
            <a:r>
              <a:rPr lang="en-US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Straße</a:t>
            </a:r>
            <a:r>
              <a:rPr lang="en-US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285, 13437 Berlin-</a:t>
            </a:r>
            <a:r>
              <a:rPr lang="en-US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Reinickendorf</a:t>
            </a:r>
            <a:r>
              <a:rPr lang="en-US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та до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прийомного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пункту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колишнього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берлінського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аеропорту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Tegel</a:t>
            </a:r>
            <a:r>
              <a:rPr lang="en-US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800" dirty="0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800" dirty="0" err="1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2800" dirty="0" smtClean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Берліні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федеральній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офіційна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відбудеться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федеральній</a:t>
            </a:r>
            <a:r>
              <a:rPr lang="ru-RU" sz="2800" dirty="0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1D1D1B"/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800" dirty="0">
                <a:solidFill>
                  <a:srgbClr val="1D1D1B"/>
                </a:solidFill>
                <a:latin typeface="ProbaPr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53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CBC313-591B-4537-A9C7-0BACA579E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710" y="1000462"/>
            <a:ext cx="9520158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/>
              <a:t>Дякую за увагу!</a:t>
            </a:r>
            <a:br>
              <a:rPr lang="uk-UA" sz="6000" dirty="0"/>
            </a:br>
            <a:endParaRPr lang="uk-UA" sz="6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534886"/>
            <a:ext cx="9568954" cy="3931459"/>
          </a:xfrm>
        </p:spPr>
        <p:txBody>
          <a:bodyPr>
            <a:noAutofit/>
          </a:bodyPr>
          <a:lstStyle/>
          <a:p>
            <a:pPr marL="0" lvl="0" indent="0" defTabSz="91281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None/>
              <a:defRPr/>
            </a:pPr>
            <a:r>
              <a:rPr lang="ru-RU" sz="2400" b="1" dirty="0" smtClean="0">
                <a:solidFill>
                  <a:srgbClr val="464653"/>
                </a:solidFill>
                <a:latin typeface="Cambria" pitchFamily="18" charset="0"/>
              </a:rPr>
              <a:t>Центр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правової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підтримки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осіб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,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постраждалих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внаслідок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військового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464653"/>
                </a:solidFill>
                <a:latin typeface="Cambria" pitchFamily="18" charset="0"/>
              </a:rPr>
              <a:t>вторгнення</a:t>
            </a:r>
            <a:r>
              <a:rPr lang="ru-RU" sz="2400" b="1" dirty="0">
                <a:solidFill>
                  <a:srgbClr val="464653"/>
                </a:solidFill>
                <a:latin typeface="Cambria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L="271463" lvl="0" indent="-271463" defTabSz="91281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ru-RU" sz="2600" dirty="0" err="1">
                <a:solidFill>
                  <a:prstClr val="black"/>
                </a:solidFill>
                <a:latin typeface="Calibri"/>
              </a:rPr>
              <a:t>Контакти</a:t>
            </a:r>
            <a:r>
              <a:rPr lang="ru-RU" sz="2600" dirty="0">
                <a:solidFill>
                  <a:prstClr val="black"/>
                </a:solidFill>
                <a:latin typeface="Calibri"/>
              </a:rPr>
              <a:t> :</a:t>
            </a:r>
          </a:p>
          <a:p>
            <a:pPr marL="0" lvl="0" indent="0" defTabSz="91281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None/>
              <a:defRPr/>
            </a:pPr>
            <a:r>
              <a:rPr lang="ru-RU" sz="2600" dirty="0">
                <a:solidFill>
                  <a:prstClr val="black"/>
                </a:solidFill>
                <a:latin typeface="Calibri"/>
              </a:rPr>
              <a:t>тел.: +380 (312) 61 34 78</a:t>
            </a:r>
          </a:p>
          <a:p>
            <a:pPr marL="0" lvl="0" indent="0" defTabSz="91281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None/>
              <a:defRPr/>
            </a:pPr>
            <a:r>
              <a:rPr lang="ru-RU" sz="2600" dirty="0">
                <a:solidFill>
                  <a:prstClr val="black"/>
                </a:solidFill>
                <a:latin typeface="Calibri"/>
              </a:rPr>
              <a:t>e-</a:t>
            </a:r>
            <a:r>
              <a:rPr lang="ru-RU" sz="2600" dirty="0" err="1">
                <a:solidFill>
                  <a:prstClr val="black"/>
                </a:solidFill>
                <a:latin typeface="Calibri"/>
              </a:rPr>
              <a:t>mail</a:t>
            </a:r>
            <a:r>
              <a:rPr lang="ru-RU" sz="2600" dirty="0">
                <a:solidFill>
                  <a:prstClr val="black"/>
                </a:solidFill>
                <a:latin typeface="Calibri"/>
              </a:rPr>
              <a:t>: officels@uzhnu.edu.ua </a:t>
            </a:r>
          </a:p>
          <a:p>
            <a:pPr marL="0" lvl="0" indent="0" defTabSz="91281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None/>
              <a:defRPr/>
            </a:pPr>
            <a:r>
              <a:rPr lang="ru-RU" sz="2600" dirty="0">
                <a:solidFill>
                  <a:prstClr val="black"/>
                </a:solidFill>
                <a:latin typeface="Calibri"/>
              </a:rPr>
              <a:t>	Вся актуальна </a:t>
            </a:r>
            <a:r>
              <a:rPr lang="ru-RU" sz="2600" dirty="0" err="1">
                <a:solidFill>
                  <a:prstClr val="black"/>
                </a:solidFill>
                <a:latin typeface="Calibri"/>
              </a:rPr>
              <a:t>інформація</a:t>
            </a:r>
            <a:r>
              <a:rPr lang="ru-RU" sz="2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alibri"/>
              </a:rPr>
              <a:t>розміщується</a:t>
            </a:r>
            <a:r>
              <a:rPr lang="ru-RU" sz="2600" dirty="0">
                <a:solidFill>
                  <a:prstClr val="black"/>
                </a:solidFill>
                <a:latin typeface="Calibri"/>
              </a:rPr>
              <a:t> в </a:t>
            </a:r>
            <a:r>
              <a:rPr lang="ru-RU" sz="2600" dirty="0" err="1">
                <a:solidFill>
                  <a:prstClr val="black"/>
                </a:solidFill>
                <a:latin typeface="Calibri"/>
              </a:rPr>
              <a:t>інфо-центрі</a:t>
            </a:r>
            <a:r>
              <a:rPr lang="ru-RU" sz="2600" dirty="0">
                <a:solidFill>
                  <a:prstClr val="black"/>
                </a:solidFill>
                <a:latin typeface="Calibri"/>
              </a:rPr>
              <a:t> за </a:t>
            </a:r>
            <a:r>
              <a:rPr lang="ru-RU" sz="2600" dirty="0" err="1">
                <a:solidFill>
                  <a:prstClr val="black"/>
                </a:solidFill>
                <a:latin typeface="Calibri"/>
              </a:rPr>
              <a:t>посиланням</a:t>
            </a:r>
            <a:r>
              <a:rPr lang="ru-RU" sz="2600" dirty="0">
                <a:solidFill>
                  <a:prstClr val="black"/>
                </a:solidFill>
                <a:latin typeface="Calibri"/>
              </a:rPr>
              <a:t> - https://www.uzhnu.edu.ua/uk/infocentre/46246</a:t>
            </a:r>
          </a:p>
          <a:p>
            <a:pPr marL="0" indent="0" algn="ctr">
              <a:buNone/>
            </a:pP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2883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247" y="687722"/>
            <a:ext cx="10345271" cy="47602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800" dirty="0" smtClean="0">
                <a:latin typeface="Times New Roman"/>
                <a:ea typeface="Times New Roman"/>
              </a:rPr>
              <a:t>Згідно </a:t>
            </a:r>
            <a:r>
              <a:rPr lang="uk-UA" sz="4800" dirty="0">
                <a:latin typeface="Times New Roman"/>
                <a:ea typeface="Times New Roman"/>
              </a:rPr>
              <a:t>німецьких статистичних даних із початку війни до 27 квітня у ФРН приїхало 383 916 шукачів </a:t>
            </a:r>
            <a:r>
              <a:rPr lang="uk-UA" sz="4800" dirty="0" smtClean="0">
                <a:latin typeface="Times New Roman"/>
                <a:ea typeface="Times New Roman"/>
              </a:rPr>
              <a:t>притулку з України. 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7398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354" y="516792"/>
            <a:ext cx="9797332" cy="5100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 smtClean="0">
                <a:latin typeface="Times New Roman"/>
                <a:ea typeface="Times New Roman"/>
              </a:rPr>
              <a:t>За </a:t>
            </a:r>
            <a:r>
              <a:rPr lang="uk-UA" sz="3600" dirty="0">
                <a:latin typeface="Times New Roman"/>
                <a:ea typeface="Times New Roman"/>
              </a:rPr>
              <a:t>проведеним опитуванням Федеральним міністерством внутрішніх справ (2000 респондентів) 84% біженців від війни з України жінки (середній вік – 38 років), з яких 58% приїхали до Німеччини з дітьми, 42% перебувають у великих містах – насамперед у Берліні (14%), Мюнхені (5%) та Гамбурзі (3%)</a:t>
            </a:r>
            <a:endParaRPr lang="uk-UA" sz="3600" dirty="0"/>
          </a:p>
          <a:p>
            <a:pPr marL="0" indent="0" algn="just">
              <a:buNone/>
            </a:pPr>
            <a:endParaRPr lang="uk-UA" sz="2800" dirty="0"/>
          </a:p>
          <a:p>
            <a:pPr marL="0" indent="0" algn="just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930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91886"/>
            <a:ext cx="9683254" cy="50744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 smtClean="0">
                <a:latin typeface="Times New Roman"/>
                <a:ea typeface="Times New Roman"/>
              </a:rPr>
              <a:t>	За </a:t>
            </a:r>
            <a:r>
              <a:rPr lang="uk-UA" sz="3200" dirty="0">
                <a:latin typeface="Times New Roman"/>
                <a:ea typeface="Times New Roman"/>
              </a:rPr>
              <a:t>офіційною статистикою, найбільше шукачів притулку з України проживає у таких федеральних землях – Північна </a:t>
            </a:r>
            <a:r>
              <a:rPr lang="uk-UA" sz="3200" dirty="0" err="1">
                <a:latin typeface="Times New Roman"/>
                <a:ea typeface="Times New Roman"/>
              </a:rPr>
              <a:t>Рейн-Вестфалія</a:t>
            </a:r>
            <a:r>
              <a:rPr lang="uk-UA" sz="3200" dirty="0">
                <a:latin typeface="Times New Roman"/>
                <a:ea typeface="Times New Roman"/>
              </a:rPr>
              <a:t> (близько 100000), Баварія (78000), Баден-Вюртемберг (50000), </a:t>
            </a:r>
            <a:r>
              <a:rPr lang="uk-UA" sz="3200" dirty="0" err="1">
                <a:latin typeface="Times New Roman"/>
                <a:ea typeface="Times New Roman"/>
              </a:rPr>
              <a:t>Рейнланд-Пфальц</a:t>
            </a:r>
            <a:r>
              <a:rPr lang="uk-UA" sz="3200" dirty="0">
                <a:latin typeface="Times New Roman"/>
                <a:ea typeface="Times New Roman"/>
              </a:rPr>
              <a:t> (17000) та </a:t>
            </a:r>
            <a:r>
              <a:rPr lang="uk-UA" sz="3200" dirty="0" err="1">
                <a:latin typeface="Times New Roman"/>
                <a:ea typeface="Times New Roman"/>
              </a:rPr>
              <a:t>Саксонія-Ангальт</a:t>
            </a:r>
            <a:r>
              <a:rPr lang="uk-UA" sz="3200" dirty="0">
                <a:latin typeface="Times New Roman"/>
                <a:ea typeface="Times New Roman"/>
              </a:rPr>
              <a:t> (106800).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744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725866"/>
            <a:ext cx="9520158" cy="4740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200" dirty="0">
                <a:latin typeface="Times New Roman"/>
                <a:ea typeface="Times New Roman"/>
              </a:rPr>
              <a:t>ФРН виконує Директиву про тимчасовий захист 2001/55/EC, яка була активована для України Рішенням Ради ЄС від 4 березня 2022 року. В рамках вказаної Директиви громадяни України отримають правовий захист у ФРН за спрощеною процедурою згідно § 24 Закону про проживання, працевлаштування та інтеграцію іноземців на федеральній території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32278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557" y="277586"/>
            <a:ext cx="10170679" cy="54936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latin typeface="Times New Roman"/>
                <a:ea typeface="Times New Roman"/>
              </a:rPr>
              <a:t>При цьому тимчасовий захист можуть отримати не тільки громадяни, що до 24 лютого проживали в Україні, але і особи (без громадянства та громадяни третіх країн), що тримали в Україні міжнародний захист і не можуть повернутися до країни-громадянства, а також члени сімей вказаних осіб. За положеннями Директиви (ст. 4) тимчасовий захист встановлюється на рік із можливістю продовження на ще два шестимісячні стоки, проте при зміні ситуації в Україні може бути припинений </a:t>
            </a:r>
            <a:r>
              <a:rPr lang="uk-UA" sz="3200" dirty="0" smtClean="0">
                <a:latin typeface="Times New Roman"/>
                <a:ea typeface="Times New Roman"/>
              </a:rPr>
              <a:t>достроково.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360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Посольство України в ФРН наголошує про те, що: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ru-RU" sz="3200" b="1" dirty="0" smtClean="0">
                <a:solidFill>
                  <a:srgbClr val="1D1D1B"/>
                </a:solidFill>
                <a:latin typeface="ProbaPro"/>
              </a:rPr>
              <a:t>по </a:t>
            </a:r>
            <a:r>
              <a:rPr lang="ru-RU" sz="3200" b="1" dirty="0" err="1">
                <a:solidFill>
                  <a:srgbClr val="1D1D1B"/>
                </a:solidFill>
                <a:latin typeface="ProbaPro"/>
              </a:rPr>
              <a:t>прибуттю</a:t>
            </a:r>
            <a:r>
              <a:rPr lang="ru-RU" sz="3200" b="1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3200" b="1" dirty="0" err="1">
                <a:solidFill>
                  <a:srgbClr val="1D1D1B"/>
                </a:solidFill>
                <a:latin typeface="ProbaPro"/>
              </a:rPr>
              <a:t>слід</a:t>
            </a:r>
            <a:r>
              <a:rPr lang="ru-RU" sz="3200" b="1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3200" b="1" dirty="0" err="1">
                <a:solidFill>
                  <a:srgbClr val="1D1D1B"/>
                </a:solidFill>
                <a:latin typeface="ProbaPro"/>
              </a:rPr>
              <a:t>обов’язково</a:t>
            </a:r>
            <a:r>
              <a:rPr lang="ru-RU" sz="3200" b="1" dirty="0">
                <a:solidFill>
                  <a:srgbClr val="1D1D1B"/>
                </a:solidFill>
                <a:latin typeface="ProbaPro"/>
              </a:rPr>
              <a:t> </a:t>
            </a:r>
            <a:r>
              <a:rPr lang="ru-RU" sz="3200" b="1" dirty="0" err="1">
                <a:solidFill>
                  <a:srgbClr val="1D1D1B"/>
                </a:solidFill>
                <a:latin typeface="ProbaPro"/>
              </a:rPr>
              <a:t>зареєструватися</a:t>
            </a:r>
            <a:r>
              <a:rPr lang="ru-RU" sz="3200" b="1" dirty="0">
                <a:solidFill>
                  <a:srgbClr val="1D1D1B"/>
                </a:solidFill>
                <a:latin typeface="ProbaPro"/>
              </a:rPr>
              <a:t> в </a:t>
            </a:r>
            <a:r>
              <a:rPr lang="ru-RU" sz="3200" b="1" dirty="0" err="1">
                <a:solidFill>
                  <a:srgbClr val="1D1D1B"/>
                </a:solidFill>
                <a:latin typeface="ProbaPro"/>
              </a:rPr>
              <a:t>системі</a:t>
            </a:r>
            <a:r>
              <a:rPr lang="ru-RU" sz="3200" dirty="0">
                <a:solidFill>
                  <a:srgbClr val="1D1D1B"/>
                </a:solidFill>
                <a:latin typeface="ProbaPro"/>
              </a:rPr>
              <a:t> </a:t>
            </a:r>
            <a:r>
              <a:rPr lang="ru-RU" sz="3200" b="1" dirty="0">
                <a:solidFill>
                  <a:srgbClr val="1D1D1B"/>
                </a:solidFill>
                <a:latin typeface="ProbaPro"/>
              </a:rPr>
              <a:t>ДРУГ (</a:t>
            </a:r>
            <a:r>
              <a:rPr lang="ru-RU" sz="3200" b="1" dirty="0">
                <a:solidFill>
                  <a:srgbClr val="004BC1"/>
                </a:solidFill>
                <a:latin typeface="ProbaPro"/>
                <a:hlinkClick r:id="rId2"/>
              </a:rPr>
              <a:t>https://friend.mfa.gov.ua/#/</a:t>
            </a:r>
            <a:r>
              <a:rPr lang="ru-RU" sz="3200" b="1" dirty="0">
                <a:solidFill>
                  <a:srgbClr val="1D1D1B"/>
                </a:solidFill>
                <a:latin typeface="ProbaPro"/>
              </a:rPr>
              <a:t>).</a:t>
            </a:r>
            <a:endParaRPr lang="ru-RU" sz="3200" dirty="0">
              <a:solidFill>
                <a:srgbClr val="1D1D1B"/>
              </a:solidFill>
              <a:latin typeface="ProbaPro"/>
            </a:endParaRPr>
          </a:p>
          <a:p>
            <a:pPr marL="0" indent="0" fontAlgn="base">
              <a:buNone/>
            </a:pPr>
            <a:endParaRPr lang="ru-RU" sz="3200" dirty="0">
              <a:solidFill>
                <a:srgbClr val="1D1D1B"/>
              </a:solidFill>
              <a:latin typeface="ProbaPr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7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870" y="800100"/>
            <a:ext cx="10491865" cy="5148213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3200" dirty="0" smtClean="0">
                <a:latin typeface="Times New Roman"/>
                <a:ea typeface="Times New Roman"/>
              </a:rPr>
              <a:t>	Згідно </a:t>
            </a:r>
            <a:r>
              <a:rPr lang="uk-UA" sz="3200" dirty="0">
                <a:latin typeface="Times New Roman"/>
                <a:ea typeface="Times New Roman"/>
              </a:rPr>
              <a:t>Закону ФРН про проживання, працевлаштування та інтеграцію іноземців на федеральній території українці в разі офіційної реєстрації та набуття тимчасового захисту отримають дозвіл на проживання, працевлаштування, а також отримують право на освіту, медичні послуги та соціальний захист.</a:t>
            </a:r>
            <a:endParaRPr lang="ru-RU" sz="3200" dirty="0">
              <a:latin typeface="Calibri"/>
              <a:ea typeface="Calibri"/>
            </a:endParaRPr>
          </a:p>
          <a:p>
            <a:pPr marL="0" indent="0" algn="just">
              <a:buNone/>
            </a:pPr>
            <a:r>
              <a:rPr lang="uk-UA" b="0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uk-UA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47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DA0E203-7253-4006-B2E0-624087CB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851" y="506187"/>
            <a:ext cx="10698178" cy="42090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latin typeface="Times New Roman"/>
                <a:ea typeface="Times New Roman"/>
              </a:rPr>
              <a:t>Громадяни України у зв’язку з війною можуть прибути на територію ФРН без візи, попередньо такий в’їзд дозволено до 23 травня (можливе продовження терміну із врахуванням ситуації в Україні). У випадку потреби у </a:t>
            </a:r>
            <a:r>
              <a:rPr lang="uk-UA" sz="3200">
                <a:latin typeface="Times New Roman"/>
                <a:ea typeface="Times New Roman"/>
              </a:rPr>
              <a:t>тимчасовому </a:t>
            </a:r>
            <a:r>
              <a:rPr lang="uk-UA" sz="3200" smtClean="0">
                <a:latin typeface="Times New Roman"/>
                <a:ea typeface="Times New Roman"/>
              </a:rPr>
              <a:t>захисті </a:t>
            </a:r>
            <a:r>
              <a:rPr lang="uk-UA" sz="3200" dirty="0">
                <a:latin typeface="Times New Roman"/>
                <a:ea typeface="Times New Roman"/>
              </a:rPr>
              <a:t>слід зареєструватися у компетентному органі за місцем перебування. Після реєстрації людина отримує сертифікат (довідка про прибуття), який можна одразу пред'явити для видачі допомоги до служби соціального забезпечення, а також за отриманням соціального житла. </a:t>
            </a:r>
            <a:endParaRPr lang="uk-UA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3135313"/>
            <a:ext cx="9517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2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361</Words>
  <Application>Microsoft Office PowerPoint</Application>
  <PresentationFormat>Произвольный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Галерея</vt:lpstr>
      <vt:lpstr>ПРАВОВИЙ СТАТУС УКРАЇНЦІВ, ЩО ОТРИМАЛИ ТИМЧАСОВИЙ ЗАХИСТ В ФРН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Посольство України в ФРН наголошує про те, що: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irina iakovets</dc:creator>
  <cp:lastModifiedBy>User</cp:lastModifiedBy>
  <cp:revision>41</cp:revision>
  <dcterms:created xsi:type="dcterms:W3CDTF">2022-04-05T07:32:28Z</dcterms:created>
  <dcterms:modified xsi:type="dcterms:W3CDTF">2022-05-04T13:01:30Z</dcterms:modified>
</cp:coreProperties>
</file>